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" d="1"/>
          <a:sy n="1" d="1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SPRINT: Scalable and Predictive Intent Refinement for LLM-Enhanced Session-based Recommendation. SIGIR 2026. DOI: 10.1145/3805712.3809756. Title and author information, p.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SPRINT: Scalable and Predictive Intent Refinement for LLM-Enhanced Session-based Recommendation. SIGIR 2026. DOI: 10.1145/3805712.3809756. Figure 1, p.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SPRINT: Scalable and Predictive Intent Refinement for LLM-Enhanced Session-based Recommendation. SIGIR 2026. DOI: 10.1145/3805712.3809756. Figure 2, p.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SPRINT, SIGIR 2026, DOI: 10.1145/3805712.3809756. Equations (1), (2), (3). Original equation numbering and notation are preserved.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SPRINT, SIGIR 2026, DOI: 10.1145/3805712.3809756. Equations (4), (5), (6), (7). Original equation numbering and notation are preserved.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SPRINT, SIGIR 2026, DOI: 10.1145/3805712.3809756. Equations (8), (9), (10), (11). Original equation numbering and notation are preserved.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SPRINT, SIGIR 2026, DOI: 10.1145/3805712.3809756. Equations (12), (13), (14). Original equation numbering and notation are preserved.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SPRINT, SIGIR 2026, DOI: 10.1145/3805712.3809756. Equations (15), (16), (17). Original equation numbering and notation are preserved.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SPRINT: Scalable and Predictive Intent Refinement for LLM-Enhanced Session-based Recommendation. SIGIR 2026. DOI: 10.1145/3805712.3809756. Table 2, p.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SPRINT: Scalable and Predictive Intent Refinement for LLM-Enhanced Session-based Recommendation. SIGIR 2026. DOI: 10.1145/3805712.3809756. Table 5, p.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SPRINT: Scalable and Predictive Intent Refinement for LLM-Enhanced Session-based Recommendation. SIGIR 2026. DOI: 10.1145/3805712.3809756. Figure 3, p. 8. Training time includes LLM profiling and model training. Inference time is the total for the test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SPRINT: Scalable and Predictive Intent Refinement for LLM-Enhanced Session-based Recommendation. SIGIR 2026. DOI: 10.1145/3805712.3809756. Table 4, p. 8. Evaluation uses 20 candidates and is separate from Table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SPRINT: Scalable and Predictive Intent Refinement for LLM-Enhanced Session-based Recommendation. SIGIR 2026. DOI: 10.1145/3805712.3809756. Figures 5 and 6, p. 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SPRINT: Scalable and Predictive Intent Refinement for LLM-Enhanced Session-based Recommendation. SIGIR 2026. DOI: 10.1145/3805712.3809756. Figure 7, p. 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/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44448" y="86614"/>
            <a:ext cx="137033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1500" b="0" i="0">
                <a:solidFill>
                  <a:schemeClr val="bg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/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1500" b="0" i="0">
                <a:solidFill>
                  <a:schemeClr val="bg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buNone/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/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1500" b="0" i="0">
                <a:solidFill>
                  <a:schemeClr val="bg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7" name="Holder 7"/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/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1500" b="0" i="0">
                <a:solidFill>
                  <a:schemeClr val="bg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/>
      <p:sp>
        <p:nvSpPr>
          <p:cNvPr id="2" name="Holder 2"/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3" name="页脚占位符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448" y="86614"/>
            <a:ext cx="137033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1500" b="0" i="0">
                <a:solidFill>
                  <a:schemeClr val="bg1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sldNum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buNone/>
        <a:defRPr>
          <a:latin typeface="+mj-lt"/>
          <a:ea typeface="+mj-lt"/>
          <a:cs typeface="+mj-lt"/>
        </a:defRPr>
      </a:lvl1pPr>
    </p:titleStyle>
    <p:body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bodyStyle>
    <p:other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15.png"/><Relationship Id="rId14" Type="http://schemas.openxmlformats.org/officeDocument/2006/relationships/image" Target="../media/image14.jpeg"/><Relationship Id="rId13" Type="http://schemas.openxmlformats.org/officeDocument/2006/relationships/image" Target="../media/image13.png"/><Relationship Id="rId12" Type="http://schemas.openxmlformats.org/officeDocument/2006/relationships/image" Target="../media/image12.jpeg"/><Relationship Id="rId11" Type="http://schemas.openxmlformats.org/officeDocument/2006/relationships/image" Target="../media/image11.jpeg"/><Relationship Id="rId10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4.x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5.xml"/><Relationship Id="rId13" Type="http://schemas.openxmlformats.org/officeDocument/2006/relationships/slideLayout" Target="../slideLayouts/slideLayout5.xml"/><Relationship Id="rId12" Type="http://schemas.openxmlformats.org/officeDocument/2006/relationships/image" Target="../media/image24.png"/><Relationship Id="rId11" Type="http://schemas.openxmlformats.org/officeDocument/2006/relationships/image" Target="../media/image23.png"/><Relationship Id="rId10" Type="http://schemas.openxmlformats.org/officeDocument/2006/relationships/image" Target="../media/image2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5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4" Type="http://schemas.openxmlformats.org/officeDocument/2006/relationships/notesSlide" Target="../notesSlides/notesSlide6.xml"/><Relationship Id="rId13" Type="http://schemas.openxmlformats.org/officeDocument/2006/relationships/slideLayout" Target="../slideLayouts/slideLayout5.xml"/><Relationship Id="rId12" Type="http://schemas.openxmlformats.org/officeDocument/2006/relationships/image" Target="../media/image28.png"/><Relationship Id="rId11" Type="http://schemas.openxmlformats.org/officeDocument/2006/relationships/image" Target="../media/image27.png"/><Relationship Id="rId10" Type="http://schemas.openxmlformats.org/officeDocument/2006/relationships/image" Target="../media/image26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7.x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31.png"/><Relationship Id="rId10" Type="http://schemas.openxmlformats.org/officeDocument/2006/relationships/image" Target="../media/image30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34.png"/><Relationship Id="rId10" Type="http://schemas.openxmlformats.org/officeDocument/2006/relationships/image" Target="../media/image33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9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40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1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5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4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6135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3" name="object 23"/>
          <p:cNvSpPr>
            <a:spLocks noGrp="1"/>
          </p:cNvSpPr>
          <p:nvPr/>
        </p:nvSpPr>
        <p:spPr>
          <a:xfrm>
            <a:off x="-128" y="959709"/>
            <a:ext cx="12192000" cy="4490085"/>
          </a:xfrm>
          <a:custGeom>
            <a:avLst/>
            <a:gdLst/>
            <a:ahLst/>
            <a:cxnLst/>
            <a:rect l="l" t="t" r="r" b="b"/>
            <a:pathLst>
              <a:path w="12192000" h="4490085">
                <a:moveTo>
                  <a:pt x="12192000" y="0"/>
                </a:moveTo>
                <a:lnTo>
                  <a:pt x="0" y="0"/>
                </a:lnTo>
                <a:lnTo>
                  <a:pt x="0" y="4489704"/>
                </a:lnTo>
                <a:lnTo>
                  <a:pt x="12192000" y="4489704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/>
          <a:lstStyle/>
          <a:p/>
        </p:txBody>
      </p:sp>
      <p:sp>
        <p:nvSpPr>
          <p:cNvPr id="24" name="object 24"/>
          <p:cNvSpPr>
            <a:spLocks noGrp="1"/>
          </p:cNvSpPr>
          <p:nvPr/>
        </p:nvSpPr>
        <p:spPr>
          <a:xfrm>
            <a:off x="-217" y="1160877"/>
            <a:ext cx="12192216" cy="104775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31" name="object 31"/>
          <p:cNvSpPr>
            <a:spLocks noGrp="1"/>
          </p:cNvSpPr>
          <p:nvPr/>
        </p:nvSpPr>
        <p:spPr>
          <a:xfrm>
            <a:off x="10754868" y="5894831"/>
            <a:ext cx="1437131" cy="963165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32" name="object 32"/>
          <p:cNvSpPr>
            <a:spLocks noGrp="1"/>
          </p:cNvSpPr>
          <p:nvPr/>
        </p:nvSpPr>
        <p:spPr>
          <a:xfrm>
            <a:off x="11168888" y="6501790"/>
            <a:ext cx="106045" cy="208279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1200" spc="-40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33" name="object 33"/>
          <p:cNvSpPr>
            <a:spLocks noGrp="1"/>
          </p:cNvSpPr>
          <p:nvPr/>
        </p:nvSpPr>
        <p:spPr>
          <a:xfrm>
            <a:off x="495300" y="5871971"/>
            <a:ext cx="827532" cy="829056"/>
          </a:xfrm>
          <a:prstGeom prst="rect">
            <a:avLst/>
          </a:prstGeom>
          <a:blipFill>
            <a:blip r:embed="rId1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34" name="object 34"/>
          <p:cNvSpPr>
            <a:spLocks noGrp="1"/>
          </p:cNvSpPr>
          <p:nvPr/>
        </p:nvSpPr>
        <p:spPr>
          <a:xfrm>
            <a:off x="1580388" y="5882640"/>
            <a:ext cx="821436" cy="812291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35" name="object 35"/>
          <p:cNvSpPr>
            <a:spLocks noGrp="1"/>
          </p:cNvSpPr>
          <p:nvPr/>
        </p:nvSpPr>
        <p:spPr>
          <a:xfrm>
            <a:off x="2703576" y="6024371"/>
            <a:ext cx="1260348" cy="681228"/>
          </a:xfrm>
          <a:prstGeom prst="rect">
            <a:avLst/>
          </a:prstGeom>
          <a:blipFill>
            <a:blip r:embed="rId1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36" name="object 36"/>
          <p:cNvSpPr>
            <a:spLocks noGrp="1"/>
          </p:cNvSpPr>
          <p:nvPr/>
        </p:nvSpPr>
        <p:spPr>
          <a:xfrm>
            <a:off x="4287011" y="5926834"/>
            <a:ext cx="836676" cy="827530"/>
          </a:xfrm>
          <a:prstGeom prst="rect">
            <a:avLst/>
          </a:prstGeom>
          <a:blipFill>
            <a:blip r:embed="rId1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37" name="object 37"/>
          <p:cNvSpPr>
            <a:spLocks noGrp="1"/>
          </p:cNvSpPr>
          <p:nvPr/>
        </p:nvSpPr>
        <p:spPr>
          <a:xfrm>
            <a:off x="7216775" y="5917565"/>
            <a:ext cx="4124325" cy="38163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2400" b="1" spc="-5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Reported </a:t>
            </a:r>
            <a:r>
              <a:rPr sz="2400" b="1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by  </a:t>
            </a:r>
            <a:r>
              <a:rPr lang="en-US" sz="2400" b="1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Yongkang</a:t>
            </a:r>
            <a:r>
              <a:rPr sz="2400" b="1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lang="en-US" sz="2400" b="1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Ding</a:t>
            </a:r>
            <a:endParaRPr lang="en-US" sz="2400" b="1">
              <a:solidFill>
                <a:srgbClr val="1F4E79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8" name="object 38"/>
          <p:cNvSpPr>
            <a:spLocks noGrp="1"/>
          </p:cNvSpPr>
          <p:nvPr/>
        </p:nvSpPr>
        <p:spPr>
          <a:xfrm>
            <a:off x="381752" y="1295447"/>
            <a:ext cx="11209321" cy="87757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>
            <a:defPPr algn="ctr">
              <a:defRPr sz="2800" b="1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defRPr>
            </a:defPPr>
          </a:lstStyle>
          <a:p>
            <a:pPr marL="1289685" marR="5080" indent="-1277620" algn="ctr">
              <a:lnSpc>
                <a:spcPct val="100000"/>
              </a:lnSpc>
              <a:spcBef>
                <a:spcPts val="95"/>
              </a:spcBef>
              <a:buNone/>
              <a:defRPr sz="2800" b="1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defRPr>
            </a:pPr>
            <a:r>
              <a:rPr sz="2800" b="1" spc="-5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SPRINT: Scalable and Predictive Intent Refinement for</a:t>
            </a:r>
            <a:endParaRPr sz="2800" b="1" spc="-5">
              <a:solidFill>
                <a:srgbClr val="1F4E79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  <a:p>
            <a:pPr marL="1289685" marR="5080" indent="-1277620" algn="ctr">
              <a:lnSpc>
                <a:spcPct val="100000"/>
              </a:lnSpc>
              <a:spcBef>
                <a:spcPts val="95"/>
              </a:spcBef>
              <a:buNone/>
              <a:defRPr sz="2800" b="1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defRPr>
            </a:pPr>
            <a:r>
              <a:rPr sz="2800" b="1" spc="-5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LLM-Enhanced Session-based Recommendation</a:t>
            </a:r>
            <a:endParaRPr sz="2800" b="1" spc="-5">
              <a:solidFill>
                <a:srgbClr val="1F4E79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39" name="object 39"/>
          <p:cNvSpPr>
            <a:spLocks noGrp="1"/>
          </p:cNvSpPr>
          <p:nvPr/>
        </p:nvSpPr>
        <p:spPr>
          <a:xfrm>
            <a:off x="9601117" y="5101172"/>
            <a:ext cx="1981835" cy="319405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000" b="1" spc="-5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—— SIGIR</a:t>
            </a:r>
            <a:r>
              <a:rPr sz="2000" b="1" spc="-5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_</a:t>
            </a:r>
            <a:r>
              <a:rPr sz="2000" b="1" spc="-5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202</a:t>
            </a:r>
            <a:r>
              <a:rPr sz="2000" b="1" spc="-5">
                <a:solidFill>
                  <a:srgbClr val="1F4E79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6</a:t>
            </a:r>
            <a:endParaRPr sz="2000" b="1" spc="-5">
              <a:solidFill>
                <a:srgbClr val="1F4E79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41" name="文本框 40"/>
          <p:cNvSpPr>
            <a:spLocks noGrp="1"/>
          </p:cNvSpPr>
          <p:nvPr/>
        </p:nvSpPr>
        <p:spPr>
          <a:xfrm>
            <a:off x="3143250" y="5071777"/>
            <a:ext cx="6096000" cy="34861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t>Code: https://github.com/Gyu-Seok0/SPRINT_SIGIR26</a:t>
            </a: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76500" y="2854130"/>
            <a:ext cx="7239000" cy="19688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5" name="object 16"/>
          <p:cNvSpPr>
            <a:spLocks noGrp="1"/>
          </p:cNvSpPr>
          <p:nvPr/>
        </p:nvSpPr>
        <p:spPr>
          <a:xfrm>
            <a:off x="3124199" y="902970"/>
            <a:ext cx="5849620" cy="62738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61595" algn="ctr">
              <a:lnSpc>
                <a:spcPct val="100000"/>
              </a:lnSpc>
              <a:spcBef>
                <a:spcPts val="95"/>
              </a:spcBef>
              <a:buNone/>
            </a:pPr>
            <a:r>
              <a:rPr sz="40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36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Motivation</a:t>
            </a:r>
            <a:endParaRPr sz="3600" b="1" spc="-5">
              <a:solidFill>
                <a:srgbClr val="001F5F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8530" y="1524000"/>
            <a:ext cx="4873625" cy="52578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53490" y="1658620"/>
            <a:ext cx="4064000" cy="4949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>
              <a:buNone/>
              <a:def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pPr>
            <a:r>
              <a:rPr sz="20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+mn-ea"/>
              </a:rPr>
              <a:t>(1) Short and anonymous sessions provide limited context for LLM-based intent profiling, often leading to uninformative descriptions or hallucinations.</a:t>
            </a:r>
            <a:endParaRPr sz="2000"/>
          </a:p>
          <a:p>
            <a:pPr algn="just">
              <a:buNone/>
            </a:pPr>
            <a:endParaRPr sz="2000"/>
          </a:p>
          <a:p>
            <a:pPr algn="just">
              <a:buNone/>
            </a:pPr>
            <a:endParaRPr lang="zh-CN" altLang="en-US" sz="2000"/>
          </a:p>
          <a:p>
            <a:pPr algn="just">
              <a:buNone/>
              <a:defRPr sz="24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pPr>
            <a:r>
              <a:rPr sz="200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+mn-ea"/>
              </a:rPr>
              <a:t>(2) Generating profiles independently for massive numbers of sessions incurs excessive LLM calls during both training and inference, limiting scalability.</a:t>
            </a:r>
            <a:endParaRPr sz="200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endParaRPr lang="zh-CN" altLang="en-US"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2" name="object 16"/>
          <p:cNvSpPr>
            <a:spLocks noGrp="1"/>
          </p:cNvSpPr>
          <p:nvPr/>
        </p:nvSpPr>
        <p:spPr>
          <a:xfrm>
            <a:off x="4724400" y="902698"/>
            <a:ext cx="2514600" cy="574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Method</a:t>
            </a:r>
            <a:endParaRPr sz="36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649" y="2057400"/>
            <a:ext cx="11797751" cy="44672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2" name="object 16"/>
          <p:cNvSpPr>
            <a:spLocks noGrp="1"/>
          </p:cNvSpPr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Method</a:t>
            </a:r>
            <a:endParaRPr sz="36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5000" y="1906718"/>
            <a:ext cx="8382000" cy="63208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5000" y="3421973"/>
            <a:ext cx="8382000" cy="65269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15075" y="4956123"/>
            <a:ext cx="8361851" cy="14256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2" name="object 16"/>
          <p:cNvSpPr>
            <a:spLocks noGrp="1"/>
          </p:cNvSpPr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Method</a:t>
            </a:r>
            <a:endParaRPr sz="36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5000" y="1905000"/>
            <a:ext cx="8382000" cy="89316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5000" y="3284459"/>
            <a:ext cx="8382000" cy="73514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5000" y="4505898"/>
            <a:ext cx="8382000" cy="75575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05000" y="5747947"/>
            <a:ext cx="8382000" cy="6320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2" name="object 16"/>
          <p:cNvSpPr>
            <a:spLocks noGrp="1"/>
          </p:cNvSpPr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Method</a:t>
            </a:r>
            <a:endParaRPr sz="36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5000" y="1905000"/>
            <a:ext cx="8382000" cy="68704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48656" y="2933492"/>
            <a:ext cx="8294687" cy="652697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05000" y="3927631"/>
            <a:ext cx="8382000" cy="99622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17856" y="5265295"/>
            <a:ext cx="8356288" cy="11164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2" name="object 16"/>
          <p:cNvSpPr>
            <a:spLocks noGrp="1"/>
          </p:cNvSpPr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Method</a:t>
            </a:r>
            <a:endParaRPr sz="36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5000" y="1906718"/>
            <a:ext cx="8382000" cy="59773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5000" y="3559383"/>
            <a:ext cx="8382000" cy="96186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2758" y="5574467"/>
            <a:ext cx="8346483" cy="80728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2" name="object 16"/>
          <p:cNvSpPr>
            <a:spLocks noGrp="1"/>
          </p:cNvSpPr>
          <p:nvPr/>
        </p:nvSpPr>
        <p:spPr>
          <a:xfrm>
            <a:off x="46482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Method</a:t>
            </a:r>
            <a:endParaRPr sz="36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5000" y="1905000"/>
            <a:ext cx="8382000" cy="96186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5000" y="3784392"/>
            <a:ext cx="8382000" cy="100996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6383" y="5711877"/>
            <a:ext cx="8339235" cy="66987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2" name="object 16"/>
          <p:cNvSpPr>
            <a:spLocks noGrp="1"/>
          </p:cNvSpPr>
          <p:nvPr/>
        </p:nvSpPr>
        <p:spPr>
          <a:xfrm>
            <a:off x="4844796" y="951034"/>
            <a:ext cx="2933701" cy="566822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Experiments</a:t>
            </a:r>
            <a:endParaRPr sz="36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7511" y="1524000"/>
            <a:ext cx="8856979" cy="52673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2" name="object 16"/>
          <p:cNvSpPr>
            <a:spLocks noGrp="1"/>
          </p:cNvSpPr>
          <p:nvPr/>
        </p:nvSpPr>
        <p:spPr>
          <a:xfrm>
            <a:off x="4844796" y="902774"/>
            <a:ext cx="2933701" cy="566822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Experiments</a:t>
            </a:r>
            <a:endParaRPr sz="36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6875" y="1933849"/>
            <a:ext cx="8858250" cy="403805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2" name="object 16"/>
          <p:cNvSpPr>
            <a:spLocks noGrp="1"/>
          </p:cNvSpPr>
          <p:nvPr/>
        </p:nvSpPr>
        <p:spPr>
          <a:xfrm>
            <a:off x="4844796" y="902774"/>
            <a:ext cx="2933701" cy="566822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Experiments</a:t>
            </a:r>
            <a:endParaRPr sz="36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3625" y="1734608"/>
            <a:ext cx="7524750" cy="459845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2" name="object 16"/>
          <p:cNvSpPr>
            <a:spLocks noGrp="1"/>
          </p:cNvSpPr>
          <p:nvPr/>
        </p:nvSpPr>
        <p:spPr>
          <a:xfrm>
            <a:off x="4844796" y="902774"/>
            <a:ext cx="2933701" cy="566822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Experiments</a:t>
            </a:r>
            <a:endParaRPr sz="36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8375" y="1611211"/>
            <a:ext cx="7715250" cy="453092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2" name="object 16"/>
          <p:cNvSpPr>
            <a:spLocks noGrp="1"/>
          </p:cNvSpPr>
          <p:nvPr/>
        </p:nvSpPr>
        <p:spPr>
          <a:xfrm>
            <a:off x="4844796" y="902774"/>
            <a:ext cx="2933701" cy="566822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Experiments</a:t>
            </a:r>
            <a:endParaRPr sz="36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2716" y="1495425"/>
            <a:ext cx="6466568" cy="256222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7500" y="4174356"/>
            <a:ext cx="6477000" cy="25478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2" name="object 16"/>
          <p:cNvSpPr>
            <a:spLocks noGrp="1"/>
          </p:cNvSpPr>
          <p:nvPr/>
        </p:nvSpPr>
        <p:spPr>
          <a:xfrm>
            <a:off x="4844796" y="902774"/>
            <a:ext cx="2933701" cy="566822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3600" b="1" spc="-5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Experiments</a:t>
            </a:r>
            <a:endParaRPr sz="36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900" y="1611594"/>
            <a:ext cx="11506200" cy="495878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object 2"/>
          <p:cNvSpPr>
            <a:spLocks noGrp="1"/>
          </p:cNvSpPr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  <a:buNone/>
            </a:pPr>
            <a:r>
              <a:rPr sz="1200" b="1" spc="3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2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buNone/>
              <a:tabLst>
                <a:tab pos="10379710" algn="l"/>
              </a:tabLst>
            </a:pPr>
            <a:r>
              <a:rPr sz="1500" spc="-2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</a:t>
            </a:r>
            <a:r>
              <a:rPr sz="1500" spc="-24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8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11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g</a:t>
            </a:r>
            <a:r>
              <a:rPr sz="1500" spc="-36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-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1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2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r</a:t>
            </a:r>
            <a:r>
              <a:rPr sz="1500" spc="-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s</a:t>
            </a:r>
            <a:r>
              <a:rPr sz="1500" spc="-13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y</a:t>
            </a:r>
            <a:r>
              <a:rPr sz="15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3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</a:t>
            </a:r>
            <a:r>
              <a:rPr sz="1500" spc="75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buNone/>
              <a:tabLst>
                <a:tab pos="10379710" algn="l"/>
              </a:tabLst>
            </a:pPr>
            <a:r>
              <a:rPr sz="2250" spc="-247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000" spc="2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000" spc="-10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4" name="object 4"/>
          <p:cNvSpPr>
            <a:spLocks noGrp="1"/>
          </p:cNvSpPr>
          <p:nvPr/>
        </p:nvSpPr>
        <p:spPr>
          <a:xfrm>
            <a:off x="0" y="0"/>
            <a:ext cx="12191999" cy="603503"/>
          </a:xfrm>
          <a:prstGeom prst="rect">
            <a:avLst/>
          </a:prstGeom>
          <a:blipFill>
            <a:blip r:embed="rId1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5" name="object 5"/>
          <p:cNvSpPr>
            <a:spLocks noGrp="1"/>
          </p:cNvSpPr>
          <p:nvPr/>
        </p:nvSpPr>
        <p:spPr>
          <a:xfrm>
            <a:off x="565403" y="126492"/>
            <a:ext cx="1888236" cy="46481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6" name="object 6"/>
          <p:cNvSpPr>
            <a:spLocks noGrp="1"/>
          </p:cNvSpPr>
          <p:nvPr/>
        </p:nvSpPr>
        <p:spPr>
          <a:xfrm>
            <a:off x="11756136" y="0"/>
            <a:ext cx="374903" cy="504444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8" name="object 8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9" name="object 9"/>
          <p:cNvSpPr>
            <a:spLocks noGrp="1"/>
          </p:cNvSpPr>
          <p:nvPr/>
        </p:nvSpPr>
        <p:spPr>
          <a:xfrm>
            <a:off x="11503152" y="128015"/>
            <a:ext cx="571500" cy="72085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0" name="object 10"/>
          <p:cNvSpPr>
            <a:spLocks noGrp="1"/>
          </p:cNvSpPr>
          <p:nvPr/>
        </p:nvSpPr>
        <p:spPr>
          <a:xfrm>
            <a:off x="778763" y="690372"/>
            <a:ext cx="2924556" cy="240791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1" name="object 11"/>
          <p:cNvSpPr>
            <a:spLocks noGrp="1"/>
          </p:cNvSpPr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>
            <a:spLocks noGrp="1"/>
          </p:cNvSpPr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3" name="object 13"/>
          <p:cNvSpPr>
            <a:spLocks noGrp="1"/>
          </p:cNvSpPr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buNone/>
              <a:tabLst>
                <a:tab pos="9258300" algn="l"/>
              </a:tabLst>
            </a:pPr>
            <a:r>
              <a:rPr sz="2200" spc="-26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 spc="-509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 spc="-24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buNone/>
              <a:tabLst>
                <a:tab pos="9258300" algn="l"/>
              </a:tabLst>
            </a:pPr>
            <a:r>
              <a:rPr sz="3300" spc="-35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	</a:t>
            </a:r>
            <a:r>
              <a:rPr sz="1800" spc="-215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 spc="-4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22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  <a:buNone/>
            </a:pPr>
            <a:r>
              <a:rPr sz="1800" spc="-18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</a:t>
            </a:r>
            <a:r>
              <a:rPr sz="1800" spc="7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800" spc="-19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5" name="object 15"/>
          <p:cNvSpPr>
            <a:spLocks noGrp="1"/>
          </p:cNvSpPr>
          <p:nvPr/>
        </p:nvSpPr>
        <p:spPr>
          <a:xfrm>
            <a:off x="0" y="0"/>
            <a:ext cx="12191999" cy="97383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6" name="object 16"/>
          <p:cNvSpPr>
            <a:spLocks noGrp="1"/>
          </p:cNvSpPr>
          <p:nvPr/>
        </p:nvSpPr>
        <p:spPr>
          <a:xfrm>
            <a:off x="11503152" y="128015"/>
            <a:ext cx="571500" cy="719327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7" name="object 17"/>
          <p:cNvSpPr>
            <a:spLocks noGrp="1"/>
          </p:cNvSpPr>
          <p:nvPr/>
        </p:nvSpPr>
        <p:spPr>
          <a:xfrm>
            <a:off x="778763" y="690372"/>
            <a:ext cx="2924556" cy="239267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18" name="object 18"/>
          <p:cNvSpPr>
            <a:spLocks noGrp="1"/>
          </p:cNvSpPr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/>
          <a:p>
            <a:pPr>
              <a:lnSpc>
                <a:spcPts val="1905"/>
              </a:lnSpc>
              <a:buNone/>
            </a:pPr>
            <a:r>
              <a:rPr sz="1600" spc="-19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1600" spc="-35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5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1600" spc="-35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1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r>
              <a:rPr sz="1600" spc="-27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1600" spc="-204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>
            <a:spLocks noGrp="1"/>
          </p:cNvSpPr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0" name="object 20"/>
          <p:cNvSpPr>
            <a:spLocks noGrp="1"/>
          </p:cNvSpPr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Chongqing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University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of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buNone/>
            </a:pPr>
            <a:r>
              <a:rPr sz="2200">
                <a:solidFill>
                  <a:srgbClr val="FFFFFF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Technology</a:t>
            </a:r>
            <a:endParaRPr sz="2200">
              <a:solidFill>
                <a:srgbClr val="FFFFFF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1" name="object 21"/>
          <p:cNvSpPr>
            <a:spLocks noGrp="1"/>
          </p:cNvSpPr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  <a:buNone/>
            </a:pPr>
            <a:r>
              <a:rPr sz="1500" b="1" spc="55">
                <a:solidFill>
                  <a:srgbClr val="FFFFFF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ATAI</a:t>
            </a:r>
            <a:endParaRPr sz="15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  <a:buNone/>
            </a:pP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Advanced</a:t>
            </a:r>
            <a:r>
              <a:rPr sz="18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Technique of</a:t>
            </a:r>
            <a:r>
              <a:rPr sz="1800" spc="-500"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 </a:t>
            </a:r>
            <a:r>
              <a:rPr>
                <a:solidFill>
                  <a:srgbClr val="D9D9D9"/>
                </a:solidFill>
                <a:latin typeface="Trebuchet MS" panose="020B0603020202020204"/>
                <a:ea typeface="Trebuchet MS" panose="020B0603020202020204"/>
                <a:cs typeface="Trebuchet MS" panose="020B0603020202020204"/>
              </a:rPr>
              <a:t>Artificial Intelligence</a:t>
            </a:r>
            <a:endParaRPr>
              <a:solidFill>
                <a:srgbClr val="D9D9D9"/>
              </a:solidFill>
              <a:latin typeface="Trebuchet MS" panose="020B0603020202020204"/>
              <a:ea typeface="Trebuchet MS" panose="020B0603020202020204"/>
              <a:cs typeface="Trebuchet MS" panose="020B0603020202020204"/>
            </a:endParaRPr>
          </a:p>
        </p:txBody>
      </p:sp>
      <p:sp>
        <p:nvSpPr>
          <p:cNvPr id="25" name="object 14"/>
          <p:cNvSpPr>
            <a:spLocks noGrp="1"/>
          </p:cNvSpPr>
          <p:nvPr/>
        </p:nvSpPr>
        <p:spPr>
          <a:xfrm>
            <a:off x="4097671" y="3788656"/>
            <a:ext cx="3473127" cy="34689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6" name="object 15"/>
          <p:cNvSpPr>
            <a:spLocks noGrp="1"/>
          </p:cNvSpPr>
          <p:nvPr/>
        </p:nvSpPr>
        <p:spPr>
          <a:xfrm>
            <a:off x="3308603" y="2438400"/>
            <a:ext cx="4972050" cy="2268474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 wrap="square" lIns="0" tIns="0" rIns="0" bIns="0"/>
          <a:lstStyle/>
          <a:p/>
        </p:txBody>
      </p:sp>
      <p:sp>
        <p:nvSpPr>
          <p:cNvPr id="27" name="object 16"/>
          <p:cNvSpPr>
            <a:spLocks noGrp="1"/>
          </p:cNvSpPr>
          <p:nvPr/>
        </p:nvSpPr>
        <p:spPr>
          <a:xfrm>
            <a:off x="3974972" y="2764993"/>
            <a:ext cx="3642360" cy="1245870"/>
          </a:xfrm>
          <a:prstGeom prst="rect">
            <a:avLst/>
          </a:prstGeom>
        </p:spPr>
        <p:txBody>
          <a:bodyPr vert="horz" wrap="square" lIns="0" tIns="1333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buNone/>
            </a:pPr>
            <a:r>
              <a:rPr sz="8000" b="1">
                <a:solidFill>
                  <a:srgbClr val="001F5F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Thanks!</a:t>
            </a:r>
            <a:endParaRPr sz="800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5288</Words>
  <Application>WPS 演示</Application>
  <PresentationFormat>Converted Presentation</PresentationFormat>
  <Paragraphs>315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宋体</vt:lpstr>
      <vt:lpstr>Wingdings</vt:lpstr>
      <vt:lpstr>Trebuchet MS</vt:lpstr>
      <vt:lpstr>Arial</vt:lpstr>
      <vt:lpstr>Times New Roman</vt:lpstr>
      <vt:lpstr>Calibri</vt:lpstr>
      <vt:lpstr>微软雅黑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啦啦啦啦</cp:lastModifiedBy>
  <cp:revision>2</cp:revision>
  <dcterms:created xsi:type="dcterms:W3CDTF">2026-10-20T01:13:00Z</dcterms:created>
  <dcterms:modified xsi:type="dcterms:W3CDTF">2026-10-20T01:23:38Z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CC0287C9C88A483CA297F387FF910BD8_12</vt:lpwstr>
  </property>
</Properties>
</file>